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Lst>
  <p:sldSz cy="6858000" cx="12192000"/>
  <p:notesSz cx="6858000" cy="9144000"/>
  <p:embeddedFontLst>
    <p:embeddedFont>
      <p:font typeface="Open Sans"/>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5" roundtripDataSignature="AMtx7mgtKRuxXkBLY0jzQbyzw8EQPKvVg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font" Target="fonts/OpenSans-regular.fntdata"/><Relationship Id="rId10" Type="http://schemas.openxmlformats.org/officeDocument/2006/relationships/slide" Target="slides/slide6.xml"/><Relationship Id="rId13" Type="http://schemas.openxmlformats.org/officeDocument/2006/relationships/font" Target="fonts/OpenSans-italic.fntdata"/><Relationship Id="rId12" Type="http://schemas.openxmlformats.org/officeDocument/2006/relationships/font" Target="fonts/OpenSans-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customschemas.google.com/relationships/presentationmetadata" Target="metadata"/><Relationship Id="rId14" Type="http://schemas.openxmlformats.org/officeDocument/2006/relationships/font" Target="fonts/OpenSa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type="title">
  <p:cSld name="TITLE">
    <p:spTree>
      <p:nvGrpSpPr>
        <p:cNvPr id="11" name="Shape 11"/>
        <p:cNvGrpSpPr/>
        <p:nvPr/>
      </p:nvGrpSpPr>
      <p:grpSpPr>
        <a:xfrm>
          <a:off x="0" y="0"/>
          <a:ext cx="0" cy="0"/>
          <a:chOff x="0" y="0"/>
          <a:chExt cx="0" cy="0"/>
        </a:xfrm>
      </p:grpSpPr>
      <p:sp>
        <p:nvSpPr>
          <p:cNvPr id="12" name="Google Shape;12;p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竖排文字" type="vertTx">
  <p:cSld name="VERTICAL_TEXT">
    <p:spTree>
      <p:nvGrpSpPr>
        <p:cNvPr id="68" name="Shape 68"/>
        <p:cNvGrpSpPr/>
        <p:nvPr/>
      </p:nvGrpSpPr>
      <p:grpSpPr>
        <a:xfrm>
          <a:off x="0" y="0"/>
          <a:ext cx="0" cy="0"/>
          <a:chOff x="0" y="0"/>
          <a:chExt cx="0" cy="0"/>
        </a:xfrm>
      </p:grpSpPr>
      <p:sp>
        <p:nvSpPr>
          <p:cNvPr id="69" name="Google Shape;69;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7"/>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竖排标题与文本" type="vertTitleAndTx">
  <p:cSld name="VERTICAL_TITLE_AND_VERTICAL_TEXT">
    <p:spTree>
      <p:nvGrpSpPr>
        <p:cNvPr id="74" name="Shape 74"/>
        <p:cNvGrpSpPr/>
        <p:nvPr/>
      </p:nvGrpSpPr>
      <p:grpSpPr>
        <a:xfrm>
          <a:off x="0" y="0"/>
          <a:ext cx="0" cy="0"/>
          <a:chOff x="0" y="0"/>
          <a:chExt cx="0" cy="0"/>
        </a:xfrm>
      </p:grpSpPr>
      <p:sp>
        <p:nvSpPr>
          <p:cNvPr id="75" name="Google Shape;75;p18"/>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8"/>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type="obj">
  <p:cSld name="OBJECT">
    <p:spTree>
      <p:nvGrpSpPr>
        <p:cNvPr id="17" name="Shape 17"/>
        <p:cNvGrpSpPr/>
        <p:nvPr/>
      </p:nvGrpSpPr>
      <p:grpSpPr>
        <a:xfrm>
          <a:off x="0" y="0"/>
          <a:ext cx="0" cy="0"/>
          <a:chOff x="0" y="0"/>
          <a:chExt cx="0" cy="0"/>
        </a:xfrm>
      </p:grpSpPr>
      <p:sp>
        <p:nvSpPr>
          <p:cNvPr id="18" name="Google Shape;18;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节标题" type="secHead">
  <p:cSld name="SECTION_HEADER">
    <p:spTree>
      <p:nvGrpSpPr>
        <p:cNvPr id="23" name="Shape 23"/>
        <p:cNvGrpSpPr/>
        <p:nvPr/>
      </p:nvGrpSpPr>
      <p:grpSpPr>
        <a:xfrm>
          <a:off x="0" y="0"/>
          <a:ext cx="0" cy="0"/>
          <a:chOff x="0" y="0"/>
          <a:chExt cx="0" cy="0"/>
        </a:xfrm>
      </p:grpSpPr>
      <p:sp>
        <p:nvSpPr>
          <p:cNvPr id="24" name="Google Shape;24;p1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两栏内容" type="twoObj">
  <p:cSld name="TWO_OBJECTS">
    <p:spTree>
      <p:nvGrpSpPr>
        <p:cNvPr id="29" name="Shape 29"/>
        <p:cNvGrpSpPr/>
        <p:nvPr/>
      </p:nvGrpSpPr>
      <p:grpSpPr>
        <a:xfrm>
          <a:off x="0" y="0"/>
          <a:ext cx="0" cy="0"/>
          <a:chOff x="0" y="0"/>
          <a:chExt cx="0" cy="0"/>
        </a:xfrm>
      </p:grpSpPr>
      <p:sp>
        <p:nvSpPr>
          <p:cNvPr id="30" name="Google Shape;30;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type="twoTxTwoObj">
  <p:cSld name="TWO_OBJECTS_WITH_TEXT">
    <p:spTree>
      <p:nvGrpSpPr>
        <p:cNvPr id="36" name="Shape 36"/>
        <p:cNvGrpSpPr/>
        <p:nvPr/>
      </p:nvGrpSpPr>
      <p:grpSpPr>
        <a:xfrm>
          <a:off x="0" y="0"/>
          <a:ext cx="0" cy="0"/>
          <a:chOff x="0" y="0"/>
          <a:chExt cx="0" cy="0"/>
        </a:xfrm>
      </p:grpSpPr>
      <p:sp>
        <p:nvSpPr>
          <p:cNvPr id="37" name="Google Shape;37;p1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仅标题" type="titleOnly">
  <p:cSld name="TITLE_ONLY">
    <p:spTree>
      <p:nvGrpSpPr>
        <p:cNvPr id="45" name="Shape 45"/>
        <p:cNvGrpSpPr/>
        <p:nvPr/>
      </p:nvGrpSpPr>
      <p:grpSpPr>
        <a:xfrm>
          <a:off x="0" y="0"/>
          <a:ext cx="0" cy="0"/>
          <a:chOff x="0" y="0"/>
          <a:chExt cx="0" cy="0"/>
        </a:xfrm>
      </p:grpSpPr>
      <p:sp>
        <p:nvSpPr>
          <p:cNvPr id="46" name="Google Shape;46;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50" name="Shape 50"/>
        <p:cNvGrpSpPr/>
        <p:nvPr/>
      </p:nvGrpSpPr>
      <p:grpSpPr>
        <a:xfrm>
          <a:off x="0" y="0"/>
          <a:ext cx="0" cy="0"/>
          <a:chOff x="0" y="0"/>
          <a:chExt cx="0" cy="0"/>
        </a:xfrm>
      </p:grpSpPr>
      <p:sp>
        <p:nvSpPr>
          <p:cNvPr id="51" name="Google Shape;51;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内容与标题" type="objTx">
  <p:cSld name="OBJECT_WITH_CAPTION_TEXT">
    <p:spTree>
      <p:nvGrpSpPr>
        <p:cNvPr id="54" name="Shape 54"/>
        <p:cNvGrpSpPr/>
        <p:nvPr/>
      </p:nvGrpSpPr>
      <p:grpSpPr>
        <a:xfrm>
          <a:off x="0" y="0"/>
          <a:ext cx="0" cy="0"/>
          <a:chOff x="0" y="0"/>
          <a:chExt cx="0" cy="0"/>
        </a:xfrm>
      </p:grpSpPr>
      <p:sp>
        <p:nvSpPr>
          <p:cNvPr id="55" name="Google Shape;55;p1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5"/>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5"/>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图片与标题" type="picTx">
  <p:cSld name="PICTURE_WITH_CAPTION_TEXT">
    <p:spTree>
      <p:nvGrpSpPr>
        <p:cNvPr id="61" name="Shape 61"/>
        <p:cNvGrpSpPr/>
        <p:nvPr/>
      </p:nvGrpSpPr>
      <p:grpSpPr>
        <a:xfrm>
          <a:off x="0" y="0"/>
          <a:ext cx="0" cy="0"/>
          <a:chOff x="0" y="0"/>
          <a:chExt cx="0" cy="0"/>
        </a:xfrm>
      </p:grpSpPr>
      <p:sp>
        <p:nvSpPr>
          <p:cNvPr id="62" name="Google Shape;62;p1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6"/>
          <p:cNvSpPr/>
          <p:nvPr>
            <p:ph idx="2" type="pic"/>
          </p:nvPr>
        </p:nvSpPr>
        <p:spPr>
          <a:xfrm>
            <a:off x="5183188" y="987425"/>
            <a:ext cx="6172200" cy="4873625"/>
          </a:xfrm>
          <a:prstGeom prst="rect">
            <a:avLst/>
          </a:prstGeom>
          <a:noFill/>
          <a:ln>
            <a:noFill/>
          </a:ln>
        </p:spPr>
      </p:sp>
      <p:sp>
        <p:nvSpPr>
          <p:cNvPr id="64" name="Google Shape;64;p1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1524000" y="1854201"/>
            <a:ext cx="9144000" cy="846662"/>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3600"/>
              <a:buFont typeface="Microsoft Yahei"/>
              <a:buNone/>
            </a:pPr>
            <a:r>
              <a:rPr b="1" lang="en-US" sz="3600">
                <a:latin typeface="Microsoft Yahei"/>
                <a:ea typeface="Microsoft Yahei"/>
                <a:cs typeface="Microsoft Yahei"/>
                <a:sym typeface="Microsoft Yahei"/>
              </a:rPr>
              <a:t>Background Elimination</a:t>
            </a:r>
            <a:endParaRPr b="1" sz="3600">
              <a:latin typeface="Microsoft Yahei"/>
              <a:ea typeface="Microsoft Yahei"/>
              <a:cs typeface="Microsoft Yahei"/>
              <a:sym typeface="Microsoft Yahei"/>
            </a:endParaRPr>
          </a:p>
        </p:txBody>
      </p:sp>
      <p:sp>
        <p:nvSpPr>
          <p:cNvPr id="85" name="Google Shape;85;p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rPr lang="en-US">
                <a:latin typeface="Microsoft Yahei"/>
                <a:ea typeface="Microsoft Yahei"/>
                <a:cs typeface="Microsoft Yahei"/>
                <a:sym typeface="Microsoft Yahei"/>
              </a:rPr>
              <a:t>Building 3D scenes from 2D images using ML algorithms</a:t>
            </a:r>
            <a:endParaRPr/>
          </a:p>
          <a:p>
            <a:pPr indent="0" lvl="0" marL="0" rtl="0" algn="ctr">
              <a:lnSpc>
                <a:spcPct val="90000"/>
              </a:lnSpc>
              <a:spcBef>
                <a:spcPts val="1000"/>
              </a:spcBef>
              <a:spcAft>
                <a:spcPts val="0"/>
              </a:spcAft>
              <a:buClr>
                <a:schemeClr val="dk1"/>
              </a:buClr>
              <a:buSzPts val="2400"/>
              <a:buNone/>
            </a:pPr>
            <a:r>
              <a:t/>
            </a:r>
            <a:endParaRPr/>
          </a:p>
        </p:txBody>
      </p:sp>
      <p:sp>
        <p:nvSpPr>
          <p:cNvPr id="86" name="Google Shape;86;p1"/>
          <p:cNvSpPr txBox="1"/>
          <p:nvPr/>
        </p:nvSpPr>
        <p:spPr>
          <a:xfrm>
            <a:off x="3676350" y="4426500"/>
            <a:ext cx="4839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t>Jiahao Wang</a:t>
            </a:r>
            <a:endParaRPr/>
          </a:p>
          <a:p>
            <a:pPr indent="0" lvl="0" marL="0" rtl="0" algn="ctr">
              <a:spcBef>
                <a:spcPts val="0"/>
              </a:spcBef>
              <a:spcAft>
                <a:spcPts val="0"/>
              </a:spcAft>
              <a:buNone/>
            </a:pPr>
            <a:r>
              <a:rPr lang="en-US"/>
              <a:t>Hongyi Rao</a:t>
            </a:r>
            <a:endParaRPr/>
          </a:p>
          <a:p>
            <a:pPr indent="0" lvl="0" marL="0" rtl="0" algn="ctr">
              <a:spcBef>
                <a:spcPts val="0"/>
              </a:spcBef>
              <a:spcAft>
                <a:spcPts val="0"/>
              </a:spcAft>
              <a:buNone/>
            </a:pPr>
            <a:r>
              <a:rPr lang="en-US"/>
              <a:t>Yiqin Zhang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2"/>
          <p:cNvSpPr txBox="1"/>
          <p:nvPr>
            <p:ph type="title"/>
          </p:nvPr>
        </p:nvSpPr>
        <p:spPr>
          <a:xfrm>
            <a:off x="838200" y="417250"/>
            <a:ext cx="10515600" cy="62536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Microsoft Yahei"/>
              <a:buNone/>
            </a:pPr>
            <a:r>
              <a:rPr b="1" lang="en-US" sz="4000">
                <a:latin typeface="Microsoft Yahei"/>
                <a:ea typeface="Microsoft Yahei"/>
                <a:cs typeface="Microsoft Yahei"/>
                <a:sym typeface="Microsoft Yahei"/>
              </a:rPr>
              <a:t>Final Goal</a:t>
            </a:r>
            <a:endParaRPr b="1" sz="4000">
              <a:latin typeface="Microsoft Yahei"/>
              <a:ea typeface="Microsoft Yahei"/>
              <a:cs typeface="Microsoft Yahei"/>
              <a:sym typeface="Microsoft Yahei"/>
            </a:endParaRPr>
          </a:p>
        </p:txBody>
      </p:sp>
      <p:sp>
        <p:nvSpPr>
          <p:cNvPr id="92" name="Google Shape;92;p2"/>
          <p:cNvSpPr txBox="1"/>
          <p:nvPr/>
        </p:nvSpPr>
        <p:spPr>
          <a:xfrm>
            <a:off x="838199" y="1302721"/>
            <a:ext cx="9939291" cy="62536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b="0" i="0" lang="en-US" sz="2000" u="none" cap="none" strike="noStrike">
                <a:solidFill>
                  <a:schemeClr val="dk1"/>
                </a:solidFill>
                <a:latin typeface="Microsoft Yahei"/>
                <a:ea typeface="Microsoft Yahei"/>
                <a:cs typeface="Microsoft Yahei"/>
                <a:sym typeface="Microsoft Yahei"/>
              </a:rPr>
              <a:t>Develop a tool which can turn several 2d images of an object into a 3d model</a:t>
            </a:r>
            <a:endParaRPr b="0" i="0" sz="2000" u="none" cap="none" strike="noStrike">
              <a:solidFill>
                <a:schemeClr val="dk1"/>
              </a:solidFill>
              <a:latin typeface="Microsoft Yahei"/>
              <a:ea typeface="Microsoft Yahei"/>
              <a:cs typeface="Microsoft Yahei"/>
              <a:sym typeface="Microsoft Yahei"/>
            </a:endParaRPr>
          </a:p>
        </p:txBody>
      </p:sp>
      <p:sp>
        <p:nvSpPr>
          <p:cNvPr id="93" name="Google Shape;93;p2"/>
          <p:cNvSpPr txBox="1"/>
          <p:nvPr/>
        </p:nvSpPr>
        <p:spPr>
          <a:xfrm>
            <a:off x="838200" y="2339570"/>
            <a:ext cx="10515600" cy="625368"/>
          </a:xfrm>
          <a:prstGeom prst="rect">
            <a:avLst/>
          </a:prstGeom>
          <a:noFill/>
          <a:ln>
            <a:noFill/>
          </a:ln>
        </p:spPr>
        <p:txBody>
          <a:bodyPr anchorCtr="0" anchor="ctr" bIns="45700" lIns="91425" spcFirstLastPara="1" rIns="91425" wrap="square" tIns="45700">
            <a:normAutofit fontScale="97500" lnSpcReduction="10000"/>
          </a:bodyPr>
          <a:lstStyle/>
          <a:p>
            <a:pPr indent="0" lvl="0" marL="0" marR="0" rtl="0" algn="l">
              <a:lnSpc>
                <a:spcPct val="90000"/>
              </a:lnSpc>
              <a:spcBef>
                <a:spcPts val="0"/>
              </a:spcBef>
              <a:spcAft>
                <a:spcPts val="0"/>
              </a:spcAft>
              <a:buClr>
                <a:schemeClr val="dk1"/>
              </a:buClr>
              <a:buSzPct val="100000"/>
              <a:buFont typeface="Microsoft Yahei"/>
              <a:buNone/>
            </a:pPr>
            <a:r>
              <a:rPr b="1" i="0" lang="en-US" sz="4000" u="none" cap="none" strike="noStrike">
                <a:solidFill>
                  <a:schemeClr val="dk1"/>
                </a:solidFill>
                <a:latin typeface="Microsoft Yahei"/>
                <a:ea typeface="Microsoft Yahei"/>
                <a:cs typeface="Microsoft Yahei"/>
                <a:sym typeface="Microsoft Yahei"/>
              </a:rPr>
              <a:t>Problem in Sprint 2</a:t>
            </a:r>
            <a:endParaRPr b="1" i="0" sz="4000" u="none" cap="none" strike="noStrike">
              <a:solidFill>
                <a:schemeClr val="dk1"/>
              </a:solidFill>
              <a:latin typeface="Microsoft Yahei"/>
              <a:ea typeface="Microsoft Yahei"/>
              <a:cs typeface="Microsoft Yahei"/>
              <a:sym typeface="Microsoft Yahei"/>
            </a:endParaRPr>
          </a:p>
        </p:txBody>
      </p:sp>
      <p:sp>
        <p:nvSpPr>
          <p:cNvPr id="94" name="Google Shape;94;p2"/>
          <p:cNvSpPr txBox="1"/>
          <p:nvPr/>
        </p:nvSpPr>
        <p:spPr>
          <a:xfrm>
            <a:off x="838199" y="3225041"/>
            <a:ext cx="9939291" cy="62536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b="0" i="0" lang="en-US" sz="2000" u="none" cap="none" strike="noStrike">
                <a:solidFill>
                  <a:schemeClr val="dk1"/>
                </a:solidFill>
                <a:latin typeface="Microsoft Yahei"/>
                <a:ea typeface="Microsoft Yahei"/>
                <a:cs typeface="Microsoft Yahei"/>
                <a:sym typeface="Microsoft Yahei"/>
              </a:rPr>
              <a:t>MVSNet cannot eliminate background disturbance effectively. </a:t>
            </a:r>
            <a:endParaRPr b="0" i="0" sz="2000" u="none" cap="none" strike="noStrike">
              <a:solidFill>
                <a:schemeClr val="dk1"/>
              </a:solidFill>
              <a:latin typeface="Microsoft Yahei"/>
              <a:ea typeface="Microsoft Yahei"/>
              <a:cs typeface="Microsoft Yahei"/>
              <a:sym typeface="Microsoft Yahei"/>
            </a:endParaRPr>
          </a:p>
        </p:txBody>
      </p:sp>
      <p:sp>
        <p:nvSpPr>
          <p:cNvPr id="95" name="Google Shape;95;p2"/>
          <p:cNvSpPr txBox="1"/>
          <p:nvPr/>
        </p:nvSpPr>
        <p:spPr>
          <a:xfrm>
            <a:off x="838200" y="4110512"/>
            <a:ext cx="10515600" cy="625368"/>
          </a:xfrm>
          <a:prstGeom prst="rect">
            <a:avLst/>
          </a:prstGeom>
          <a:noFill/>
          <a:ln>
            <a:noFill/>
          </a:ln>
        </p:spPr>
        <p:txBody>
          <a:bodyPr anchorCtr="0" anchor="ctr" bIns="45700" lIns="91425" spcFirstLastPara="1" rIns="91425" wrap="square" tIns="45700">
            <a:normAutofit fontScale="97500" lnSpcReduction="10000"/>
          </a:bodyPr>
          <a:lstStyle/>
          <a:p>
            <a:pPr indent="0" lvl="0" marL="0" marR="0" rtl="0" algn="l">
              <a:lnSpc>
                <a:spcPct val="90000"/>
              </a:lnSpc>
              <a:spcBef>
                <a:spcPts val="0"/>
              </a:spcBef>
              <a:spcAft>
                <a:spcPts val="0"/>
              </a:spcAft>
              <a:buClr>
                <a:schemeClr val="dk1"/>
              </a:buClr>
              <a:buSzPct val="100000"/>
              <a:buFont typeface="Microsoft Yahei"/>
              <a:buNone/>
            </a:pPr>
            <a:r>
              <a:rPr b="1" i="0" lang="en-US" sz="4000" u="none" cap="none" strike="noStrike">
                <a:solidFill>
                  <a:schemeClr val="dk1"/>
                </a:solidFill>
                <a:latin typeface="Microsoft Yahei"/>
                <a:ea typeface="Microsoft Yahei"/>
                <a:cs typeface="Microsoft Yahei"/>
                <a:sym typeface="Microsoft Yahei"/>
              </a:rPr>
              <a:t>Solution</a:t>
            </a:r>
            <a:endParaRPr b="1" i="0" sz="4000" u="none" cap="none" strike="noStrike">
              <a:solidFill>
                <a:schemeClr val="dk1"/>
              </a:solidFill>
              <a:latin typeface="Microsoft Yahei"/>
              <a:ea typeface="Microsoft Yahei"/>
              <a:cs typeface="Microsoft Yahei"/>
              <a:sym typeface="Microsoft Yahei"/>
            </a:endParaRPr>
          </a:p>
        </p:txBody>
      </p:sp>
      <p:sp>
        <p:nvSpPr>
          <p:cNvPr id="96" name="Google Shape;96;p2"/>
          <p:cNvSpPr txBox="1"/>
          <p:nvPr/>
        </p:nvSpPr>
        <p:spPr>
          <a:xfrm>
            <a:off x="838198" y="4995983"/>
            <a:ext cx="9939291" cy="62536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b="0" i="0" lang="en-US" sz="2000" u="none" cap="none" strike="noStrike">
                <a:solidFill>
                  <a:schemeClr val="dk1"/>
                </a:solidFill>
                <a:latin typeface="Microsoft Yahei"/>
                <a:ea typeface="Microsoft Yahei"/>
                <a:cs typeface="Microsoft Yahei"/>
                <a:sym typeface="Microsoft Yahei"/>
              </a:rPr>
              <a:t>Eliminate background before reconstruct 3d models</a:t>
            </a:r>
            <a:endParaRPr b="0" i="0" sz="2000" u="none" cap="none" strike="noStrike">
              <a:solidFill>
                <a:schemeClr val="dk1"/>
              </a:solidFill>
              <a:latin typeface="Microsoft Yahei"/>
              <a:ea typeface="Microsoft Yahei"/>
              <a:cs typeface="Microsoft Yahei"/>
              <a:sym typeface="Microsoft Yahe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3"/>
          <p:cNvPicPr preferRelativeResize="0"/>
          <p:nvPr/>
        </p:nvPicPr>
        <p:blipFill rotWithShape="1">
          <a:blip r:embed="rId3">
            <a:alphaModFix/>
          </a:blip>
          <a:srcRect b="63403" l="21565" r="4674" t="8201"/>
          <a:stretch/>
        </p:blipFill>
        <p:spPr>
          <a:xfrm>
            <a:off x="6361222" y="2674398"/>
            <a:ext cx="5220070" cy="1509203"/>
          </a:xfrm>
          <a:prstGeom prst="rect">
            <a:avLst/>
          </a:prstGeom>
          <a:noFill/>
          <a:ln>
            <a:noFill/>
          </a:ln>
        </p:spPr>
      </p:pic>
      <p:sp>
        <p:nvSpPr>
          <p:cNvPr id="102" name="Google Shape;102;p3"/>
          <p:cNvSpPr txBox="1"/>
          <p:nvPr>
            <p:ph type="title"/>
          </p:nvPr>
        </p:nvSpPr>
        <p:spPr>
          <a:xfrm>
            <a:off x="838200" y="417250"/>
            <a:ext cx="10515600" cy="62536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Microsoft Yahei"/>
              <a:buNone/>
            </a:pPr>
            <a:r>
              <a:rPr b="1" lang="en-US" sz="4000">
                <a:latin typeface="Microsoft Yahei"/>
                <a:ea typeface="Microsoft Yahei"/>
                <a:cs typeface="Microsoft Yahei"/>
                <a:sym typeface="Microsoft Yahei"/>
              </a:rPr>
              <a:t>Performance</a:t>
            </a:r>
            <a:endParaRPr b="1" sz="4000">
              <a:latin typeface="Microsoft Yahei"/>
              <a:ea typeface="Microsoft Yahei"/>
              <a:cs typeface="Microsoft Yahei"/>
              <a:sym typeface="Microsoft Yahei"/>
            </a:endParaRPr>
          </a:p>
        </p:txBody>
      </p:sp>
      <p:pic>
        <p:nvPicPr>
          <p:cNvPr id="103" name="Google Shape;103;p3"/>
          <p:cNvPicPr preferRelativeResize="0"/>
          <p:nvPr/>
        </p:nvPicPr>
        <p:blipFill rotWithShape="1">
          <a:blip r:embed="rId4">
            <a:alphaModFix/>
          </a:blip>
          <a:srcRect b="0" l="0" r="0" t="0"/>
          <a:stretch/>
        </p:blipFill>
        <p:spPr>
          <a:xfrm>
            <a:off x="3397188" y="1522519"/>
            <a:ext cx="2433592" cy="3244789"/>
          </a:xfrm>
          <a:prstGeom prst="rect">
            <a:avLst/>
          </a:prstGeom>
          <a:noFill/>
          <a:ln>
            <a:noFill/>
          </a:ln>
        </p:spPr>
      </p:pic>
      <p:pic>
        <p:nvPicPr>
          <p:cNvPr id="104" name="Google Shape;104;p3"/>
          <p:cNvPicPr preferRelativeResize="0"/>
          <p:nvPr/>
        </p:nvPicPr>
        <p:blipFill rotWithShape="1">
          <a:blip r:embed="rId5">
            <a:alphaModFix/>
          </a:blip>
          <a:srcRect b="0" l="0" r="0" t="0"/>
          <a:stretch/>
        </p:blipFill>
        <p:spPr>
          <a:xfrm>
            <a:off x="963595" y="1522518"/>
            <a:ext cx="2433593" cy="3244790"/>
          </a:xfrm>
          <a:prstGeom prst="rect">
            <a:avLst/>
          </a:prstGeom>
          <a:noFill/>
          <a:ln>
            <a:noFill/>
          </a:ln>
        </p:spPr>
      </p:pic>
      <p:sp>
        <p:nvSpPr>
          <p:cNvPr id="105" name="Google Shape;105;p3"/>
          <p:cNvSpPr txBox="1"/>
          <p:nvPr/>
        </p:nvSpPr>
        <p:spPr>
          <a:xfrm>
            <a:off x="2775864" y="4877876"/>
            <a:ext cx="124264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Remove.bg</a:t>
            </a:r>
            <a:endParaRPr sz="1800">
              <a:solidFill>
                <a:schemeClr val="dk1"/>
              </a:solidFill>
              <a:latin typeface="Times New Roman"/>
              <a:ea typeface="Times New Roman"/>
              <a:cs typeface="Times New Roman"/>
              <a:sym typeface="Times New Roman"/>
            </a:endParaRPr>
          </a:p>
        </p:txBody>
      </p:sp>
      <p:sp>
        <p:nvSpPr>
          <p:cNvPr id="106" name="Google Shape;106;p3"/>
          <p:cNvSpPr txBox="1"/>
          <p:nvPr/>
        </p:nvSpPr>
        <p:spPr>
          <a:xfrm>
            <a:off x="6452105" y="4462377"/>
            <a:ext cx="5129187"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Times New Roman"/>
                <a:ea typeface="Times New Roman"/>
                <a:cs typeface="Times New Roman"/>
                <a:sym typeface="Times New Roman"/>
              </a:rPr>
              <a:t>U. Erkut, F. Bostancıoğlu, M. Erten, A. M. Özbayoğlu and E. Solak, "HSV Color Histogram Based Image Retrieval with Background Elimination," 2019 1st International Informatics and Software Engineering Conference (UBMYK), 2019, pp. 1-5, doi: 10.1109/UBMYK48245.2019.8965513.</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4"/>
          <p:cNvSpPr txBox="1"/>
          <p:nvPr>
            <p:ph type="title"/>
          </p:nvPr>
        </p:nvSpPr>
        <p:spPr>
          <a:xfrm>
            <a:off x="838200" y="417250"/>
            <a:ext cx="10515600" cy="62536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Microsoft Yahei"/>
              <a:buNone/>
            </a:pPr>
            <a:r>
              <a:rPr b="1" lang="en-US" sz="4000">
                <a:latin typeface="Microsoft Yahei"/>
                <a:ea typeface="Microsoft Yahei"/>
                <a:cs typeface="Microsoft Yahei"/>
                <a:sym typeface="Microsoft Yahei"/>
              </a:rPr>
              <a:t>Method</a:t>
            </a:r>
            <a:endParaRPr b="1" sz="4000">
              <a:latin typeface="Microsoft Yahei"/>
              <a:ea typeface="Microsoft Yahei"/>
              <a:cs typeface="Microsoft Yahei"/>
              <a:sym typeface="Microsoft Yahei"/>
            </a:endParaRPr>
          </a:p>
        </p:txBody>
      </p:sp>
      <p:sp>
        <p:nvSpPr>
          <p:cNvPr id="112" name="Google Shape;112;p4"/>
          <p:cNvSpPr txBox="1"/>
          <p:nvPr/>
        </p:nvSpPr>
        <p:spPr>
          <a:xfrm>
            <a:off x="545237" y="1042618"/>
            <a:ext cx="6246180" cy="62536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b="0" i="0" lang="en-US" sz="2000">
                <a:solidFill>
                  <a:schemeClr val="dk1"/>
                </a:solidFill>
                <a:latin typeface="Microsoft Yahei"/>
                <a:ea typeface="Microsoft Yahei"/>
                <a:cs typeface="Microsoft Yahei"/>
                <a:sym typeface="Microsoft Yahei"/>
              </a:rPr>
              <a:t>HSV Color Histogram Based Image Retrieval</a:t>
            </a:r>
            <a:endParaRPr sz="2000">
              <a:solidFill>
                <a:schemeClr val="dk1"/>
              </a:solidFill>
              <a:latin typeface="Microsoft Yahei"/>
              <a:ea typeface="Microsoft Yahei"/>
              <a:cs typeface="Microsoft Yahei"/>
              <a:sym typeface="Microsoft Yahei"/>
            </a:endParaRPr>
          </a:p>
        </p:txBody>
      </p:sp>
      <p:sp>
        <p:nvSpPr>
          <p:cNvPr id="113" name="Google Shape;113;p4"/>
          <p:cNvSpPr txBox="1"/>
          <p:nvPr/>
        </p:nvSpPr>
        <p:spPr>
          <a:xfrm>
            <a:off x="545237" y="1361198"/>
            <a:ext cx="4328700" cy="28014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600">
                <a:solidFill>
                  <a:schemeClr val="dk1"/>
                </a:solidFill>
                <a:latin typeface="Times New Roman"/>
                <a:ea typeface="Times New Roman"/>
                <a:cs typeface="Times New Roman"/>
                <a:sym typeface="Times New Roman"/>
              </a:rPr>
              <a:t>The Hue/Saturation/Value model was created by A. R. Smith [16] in 1978. It is based on such intuitive color characteristics as tint, shade and tone (or family, purity and intensity). The coordinate system is cylindrical, and the colors are defined inside a hexcone. The hue value H runs from 0 to 360°. The saturation S is the degree of strength or purity and is from 0 to 1. Purity is how much white is added to the color, so S=1 makes the purest color (no white). Brightness V also ranges from 0 to 1, where 0 is the black. </a:t>
            </a:r>
            <a:endParaRPr sz="1600">
              <a:solidFill>
                <a:schemeClr val="dk1"/>
              </a:solidFill>
              <a:latin typeface="Times New Roman"/>
              <a:ea typeface="Times New Roman"/>
              <a:cs typeface="Times New Roman"/>
              <a:sym typeface="Times New Roman"/>
            </a:endParaRPr>
          </a:p>
        </p:txBody>
      </p:sp>
      <p:sp>
        <p:nvSpPr>
          <p:cNvPr id="114" name="Google Shape;114;p4"/>
          <p:cNvSpPr txBox="1"/>
          <p:nvPr/>
        </p:nvSpPr>
        <p:spPr>
          <a:xfrm>
            <a:off x="576309" y="4350387"/>
            <a:ext cx="4266460" cy="2092881"/>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600">
                <a:solidFill>
                  <a:schemeClr val="dk1"/>
                </a:solidFill>
                <a:latin typeface="Times New Roman"/>
                <a:ea typeface="Times New Roman"/>
                <a:cs typeface="Times New Roman"/>
                <a:sym typeface="Times New Roman"/>
              </a:rPr>
              <a:t>They have used an image database of 1000 images with different characteristics and obtained their color histograms in the HSV color space. The software also allowed the user to select the number of images to be searched and display the retrieved images sorted in the descending order of similarity. </a:t>
            </a:r>
            <a:endParaRPr sz="16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 name="Google Shape;115;p4"/>
          <p:cNvSpPr txBox="1"/>
          <p:nvPr/>
        </p:nvSpPr>
        <p:spPr>
          <a:xfrm>
            <a:off x="6791417" y="1355302"/>
            <a:ext cx="5282214" cy="4770537"/>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600">
                <a:solidFill>
                  <a:schemeClr val="dk1"/>
                </a:solidFill>
                <a:latin typeface="Times New Roman"/>
                <a:ea typeface="Times New Roman"/>
                <a:cs typeface="Times New Roman"/>
                <a:sym typeface="Times New Roman"/>
              </a:rPr>
              <a:t>This algorithm uses the H-component of the HSV histogram and goes through the histogram to find peaks that indicate dominant colors throughout the image. When the peak is detected, a threshold level is set depending on the peak value, a typical value is %10 of the peak value. The cutoff colors from both sides of the peak are detected by extending to both sides until the histogram value goes below the threshold level. Also another criteria depends on the histogram integral within the chosen interval which must be above a specified threshold to be qualified as a peak. The selected peaks and their cutoff colors are ordered according to their histogram integrals from highest to lowest. As a result, the first peak provided by the algorithm is assumed to belong to the background, since it has the most dominant colors of the image. To retrieve only the foreground information, background is eliminated from the image from the cutoff points. If other peaks are detected by the algorithm, not only the background is eliminated, but any colors that remain outside the non-dominant peaks are also eliminated. </a:t>
            </a:r>
            <a:endParaRPr sz="1600">
              <a:solidFill>
                <a:schemeClr val="dk1"/>
              </a:solidFill>
              <a:latin typeface="Times New Roman"/>
              <a:ea typeface="Times New Roman"/>
              <a:cs typeface="Times New Roman"/>
              <a:sym typeface="Times New Roman"/>
            </a:endParaRPr>
          </a:p>
        </p:txBody>
      </p:sp>
      <p:pic>
        <p:nvPicPr>
          <p:cNvPr id="116" name="Google Shape;116;p4"/>
          <p:cNvPicPr preferRelativeResize="0"/>
          <p:nvPr/>
        </p:nvPicPr>
        <p:blipFill rotWithShape="1">
          <a:blip r:embed="rId3">
            <a:alphaModFix/>
          </a:blip>
          <a:srcRect b="0" l="0" r="0" t="0"/>
          <a:stretch/>
        </p:blipFill>
        <p:spPr>
          <a:xfrm>
            <a:off x="545237" y="4277989"/>
            <a:ext cx="4829175" cy="1847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5"/>
          <p:cNvSpPr txBox="1"/>
          <p:nvPr>
            <p:ph type="title"/>
          </p:nvPr>
        </p:nvSpPr>
        <p:spPr>
          <a:xfrm>
            <a:off x="838200" y="417250"/>
            <a:ext cx="10515600" cy="62536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Microsoft Yahei"/>
              <a:buNone/>
            </a:pPr>
            <a:r>
              <a:rPr b="1" lang="en-US" sz="4000">
                <a:latin typeface="Microsoft Yahei"/>
                <a:ea typeface="Microsoft Yahei"/>
                <a:cs typeface="Microsoft Yahei"/>
                <a:sym typeface="Microsoft Yahei"/>
              </a:rPr>
              <a:t>Method</a:t>
            </a:r>
            <a:endParaRPr b="1" sz="4000">
              <a:latin typeface="Microsoft Yahei"/>
              <a:ea typeface="Microsoft Yahei"/>
              <a:cs typeface="Microsoft Yahei"/>
              <a:sym typeface="Microsoft Yahei"/>
            </a:endParaRPr>
          </a:p>
        </p:txBody>
      </p:sp>
      <p:sp>
        <p:nvSpPr>
          <p:cNvPr id="122" name="Google Shape;122;p5"/>
          <p:cNvSpPr txBox="1"/>
          <p:nvPr/>
        </p:nvSpPr>
        <p:spPr>
          <a:xfrm>
            <a:off x="545237" y="1042618"/>
            <a:ext cx="6246180" cy="62536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b="0" i="0" lang="en-US" sz="2000">
                <a:solidFill>
                  <a:schemeClr val="dk1"/>
                </a:solidFill>
                <a:latin typeface="Microsoft Yahei"/>
                <a:ea typeface="Microsoft Yahei"/>
                <a:cs typeface="Microsoft Yahei"/>
                <a:sym typeface="Microsoft Yahei"/>
              </a:rPr>
              <a:t>Deep Learning</a:t>
            </a:r>
            <a:endParaRPr sz="2000">
              <a:solidFill>
                <a:schemeClr val="dk1"/>
              </a:solidFill>
              <a:latin typeface="Microsoft Yahei"/>
              <a:ea typeface="Microsoft Yahei"/>
              <a:cs typeface="Microsoft Yahei"/>
              <a:sym typeface="Microsoft Yahei"/>
            </a:endParaRPr>
          </a:p>
        </p:txBody>
      </p:sp>
      <p:sp>
        <p:nvSpPr>
          <p:cNvPr id="123" name="Google Shape;123;p5"/>
          <p:cNvSpPr txBox="1"/>
          <p:nvPr/>
        </p:nvSpPr>
        <p:spPr>
          <a:xfrm>
            <a:off x="1228447" y="1416430"/>
            <a:ext cx="9735105" cy="1600438"/>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600">
                <a:solidFill>
                  <a:schemeClr val="dk1"/>
                </a:solidFill>
                <a:latin typeface="Times New Roman"/>
                <a:ea typeface="Times New Roman"/>
                <a:cs typeface="Times New Roman"/>
                <a:sym typeface="Times New Roman"/>
              </a:rPr>
              <a:t>They address the image matting problem using deep learning. Given their new dataset, they train a neural network to fully utilize the data. The network consists of two stages . The first stage is a deep convolutional encoder-decoder network which takes an image patch and a trimap as input and is penalized by the alpha prediction loss and a novel compositional loss. The second stage is a small fully convolutional network which refines the alpha prediction from the first network with more accurate alpha values and sharper edges. </a:t>
            </a:r>
            <a:endParaRPr sz="16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124" name="Google Shape;124;p5"/>
          <p:cNvPicPr preferRelativeResize="0"/>
          <p:nvPr/>
        </p:nvPicPr>
        <p:blipFill rotWithShape="1">
          <a:blip r:embed="rId3">
            <a:alphaModFix/>
          </a:blip>
          <a:srcRect b="0" l="0" r="0" t="0"/>
          <a:stretch/>
        </p:blipFill>
        <p:spPr>
          <a:xfrm>
            <a:off x="2540492" y="2825319"/>
            <a:ext cx="7111014" cy="2432888"/>
          </a:xfrm>
          <a:prstGeom prst="rect">
            <a:avLst/>
          </a:prstGeom>
          <a:noFill/>
          <a:ln>
            <a:noFill/>
          </a:ln>
        </p:spPr>
      </p:pic>
      <p:sp>
        <p:nvSpPr>
          <p:cNvPr id="125" name="Google Shape;125;p5"/>
          <p:cNvSpPr txBox="1"/>
          <p:nvPr/>
        </p:nvSpPr>
        <p:spPr>
          <a:xfrm>
            <a:off x="2322007" y="5637320"/>
            <a:ext cx="7344295"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400">
                <a:solidFill>
                  <a:srgbClr val="000000"/>
                </a:solidFill>
                <a:latin typeface="Open Sans"/>
                <a:ea typeface="Open Sans"/>
                <a:cs typeface="Open Sans"/>
                <a:sym typeface="Open Sans"/>
              </a:rPr>
              <a:t>Ning Xu, Brian Price, Scott Cohen, Thomas Huang</a:t>
            </a:r>
            <a:r>
              <a:rPr b="0" i="0" lang="en-US" sz="1400">
                <a:solidFill>
                  <a:srgbClr val="000000"/>
                </a:solidFill>
                <a:latin typeface="Open Sans"/>
                <a:ea typeface="Open Sans"/>
                <a:cs typeface="Open Sans"/>
                <a:sym typeface="Open Sans"/>
              </a:rPr>
              <a:t>; Proceedings of the IEEE Conference on Computer Vision and Pattern Recognition (CVPR), 2017, pp. 2970-2979</a:t>
            </a:r>
            <a:endParaRPr sz="1400">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6"/>
          <p:cNvSpPr txBox="1"/>
          <p:nvPr>
            <p:ph type="title"/>
          </p:nvPr>
        </p:nvSpPr>
        <p:spPr>
          <a:xfrm>
            <a:off x="838200" y="417250"/>
            <a:ext cx="10515600" cy="62536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Microsoft Yahei"/>
              <a:buNone/>
            </a:pPr>
            <a:r>
              <a:rPr b="1" lang="en-US" sz="4000">
                <a:latin typeface="Microsoft Yahei"/>
                <a:ea typeface="Microsoft Yahei"/>
                <a:cs typeface="Microsoft Yahei"/>
                <a:sym typeface="Microsoft Yahei"/>
              </a:rPr>
              <a:t>Sprint 4 Plan</a:t>
            </a:r>
            <a:endParaRPr b="1" sz="4000">
              <a:latin typeface="Microsoft Yahei"/>
              <a:ea typeface="Microsoft Yahei"/>
              <a:cs typeface="Microsoft Yahei"/>
              <a:sym typeface="Microsoft Yahei"/>
            </a:endParaRPr>
          </a:p>
        </p:txBody>
      </p:sp>
      <p:sp>
        <p:nvSpPr>
          <p:cNvPr id="131" name="Google Shape;131;p6"/>
          <p:cNvSpPr txBox="1"/>
          <p:nvPr/>
        </p:nvSpPr>
        <p:spPr>
          <a:xfrm>
            <a:off x="838200" y="3116315"/>
            <a:ext cx="8749683" cy="1056189"/>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50000"/>
              </a:lnSpc>
              <a:spcBef>
                <a:spcPts val="0"/>
              </a:spcBef>
              <a:spcAft>
                <a:spcPts val="0"/>
              </a:spcAft>
              <a:buClr>
                <a:schemeClr val="dk1"/>
              </a:buClr>
              <a:buSzPts val="2000"/>
              <a:buFont typeface="Arial"/>
              <a:buChar char="•"/>
            </a:pPr>
            <a:r>
              <a:rPr b="0" i="0" lang="en-US" sz="2000">
                <a:solidFill>
                  <a:schemeClr val="dk1"/>
                </a:solidFill>
                <a:latin typeface="Microsoft Yahei"/>
                <a:ea typeface="Microsoft Yahei"/>
                <a:cs typeface="Microsoft Yahei"/>
                <a:sym typeface="Microsoft Yahei"/>
              </a:rPr>
              <a:t>Combine background elimination algorithms with 3d reconstruction algorithms and test them</a:t>
            </a:r>
            <a:endParaRPr sz="2000">
              <a:solidFill>
                <a:schemeClr val="dk1"/>
              </a:solidFill>
              <a:latin typeface="Microsoft Yahei"/>
              <a:ea typeface="Microsoft Yahei"/>
              <a:cs typeface="Microsoft Yahei"/>
              <a:sym typeface="Microsoft Yahe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2021-11-17T08:24:01Z</dcterms:created>
  <dc:creator>Wang Jiahao</dc:creator>
</cp:coreProperties>
</file>